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3" r:id="rId5"/>
    <p:sldId id="264" r:id="rId6"/>
    <p:sldId id="265" r:id="rId7"/>
    <p:sldId id="266" r:id="rId8"/>
    <p:sldId id="267" r:id="rId9"/>
    <p:sldId id="260" r:id="rId1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DD61497-B71C-4355-ACBB-6E688FA08F7D}"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A9386-73B5-4DBE-B249-42ACB50A8DA1}" type="slidenum">
              <a:rPr lang="en-US" smtClean="0"/>
              <a:t>‹#›</a:t>
            </a:fld>
            <a:endParaRPr lang="en-US"/>
          </a:p>
        </p:txBody>
      </p:sp>
    </p:spTree>
    <p:extLst>
      <p:ext uri="{BB962C8B-B14F-4D97-AF65-F5344CB8AC3E}">
        <p14:creationId xmlns:p14="http://schemas.microsoft.com/office/powerpoint/2010/main" val="36765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D61497-B71C-4355-ACBB-6E688FA08F7D}"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A9386-73B5-4DBE-B249-42ACB50A8DA1}" type="slidenum">
              <a:rPr lang="en-US" smtClean="0"/>
              <a:t>‹#›</a:t>
            </a:fld>
            <a:endParaRPr lang="en-US"/>
          </a:p>
        </p:txBody>
      </p:sp>
    </p:spTree>
    <p:extLst>
      <p:ext uri="{BB962C8B-B14F-4D97-AF65-F5344CB8AC3E}">
        <p14:creationId xmlns:p14="http://schemas.microsoft.com/office/powerpoint/2010/main" val="150114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D61497-B71C-4355-ACBB-6E688FA08F7D}"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A9386-73B5-4DBE-B249-42ACB50A8DA1}" type="slidenum">
              <a:rPr lang="en-US" smtClean="0"/>
              <a:t>‹#›</a:t>
            </a:fld>
            <a:endParaRPr lang="en-US"/>
          </a:p>
        </p:txBody>
      </p:sp>
    </p:spTree>
    <p:extLst>
      <p:ext uri="{BB962C8B-B14F-4D97-AF65-F5344CB8AC3E}">
        <p14:creationId xmlns:p14="http://schemas.microsoft.com/office/powerpoint/2010/main" val="425796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D61497-B71C-4355-ACBB-6E688FA08F7D}"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A9386-73B5-4DBE-B249-42ACB50A8DA1}" type="slidenum">
              <a:rPr lang="en-US" smtClean="0"/>
              <a:t>‹#›</a:t>
            </a:fld>
            <a:endParaRPr lang="en-US"/>
          </a:p>
        </p:txBody>
      </p:sp>
    </p:spTree>
    <p:extLst>
      <p:ext uri="{BB962C8B-B14F-4D97-AF65-F5344CB8AC3E}">
        <p14:creationId xmlns:p14="http://schemas.microsoft.com/office/powerpoint/2010/main" val="20473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D61497-B71C-4355-ACBB-6E688FA08F7D}"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A9386-73B5-4DBE-B249-42ACB50A8DA1}" type="slidenum">
              <a:rPr lang="en-US" smtClean="0"/>
              <a:t>‹#›</a:t>
            </a:fld>
            <a:endParaRPr lang="en-US"/>
          </a:p>
        </p:txBody>
      </p:sp>
    </p:spTree>
    <p:extLst>
      <p:ext uri="{BB962C8B-B14F-4D97-AF65-F5344CB8AC3E}">
        <p14:creationId xmlns:p14="http://schemas.microsoft.com/office/powerpoint/2010/main" val="2885924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D61497-B71C-4355-ACBB-6E688FA08F7D}"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A9386-73B5-4DBE-B249-42ACB50A8DA1}" type="slidenum">
              <a:rPr lang="en-US" smtClean="0"/>
              <a:t>‹#›</a:t>
            </a:fld>
            <a:endParaRPr lang="en-US"/>
          </a:p>
        </p:txBody>
      </p:sp>
    </p:spTree>
    <p:extLst>
      <p:ext uri="{BB962C8B-B14F-4D97-AF65-F5344CB8AC3E}">
        <p14:creationId xmlns:p14="http://schemas.microsoft.com/office/powerpoint/2010/main" val="213961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D61497-B71C-4355-ACBB-6E688FA08F7D}"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8A9386-73B5-4DBE-B249-42ACB50A8DA1}" type="slidenum">
              <a:rPr lang="en-US" smtClean="0"/>
              <a:t>‹#›</a:t>
            </a:fld>
            <a:endParaRPr lang="en-US"/>
          </a:p>
        </p:txBody>
      </p:sp>
    </p:spTree>
    <p:extLst>
      <p:ext uri="{BB962C8B-B14F-4D97-AF65-F5344CB8AC3E}">
        <p14:creationId xmlns:p14="http://schemas.microsoft.com/office/powerpoint/2010/main" val="6308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D61497-B71C-4355-ACBB-6E688FA08F7D}"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8A9386-73B5-4DBE-B249-42ACB50A8DA1}" type="slidenum">
              <a:rPr lang="en-US" smtClean="0"/>
              <a:t>‹#›</a:t>
            </a:fld>
            <a:endParaRPr lang="en-US"/>
          </a:p>
        </p:txBody>
      </p:sp>
    </p:spTree>
    <p:extLst>
      <p:ext uri="{BB962C8B-B14F-4D97-AF65-F5344CB8AC3E}">
        <p14:creationId xmlns:p14="http://schemas.microsoft.com/office/powerpoint/2010/main" val="475526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61497-B71C-4355-ACBB-6E688FA08F7D}"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8A9386-73B5-4DBE-B249-42ACB50A8DA1}" type="slidenum">
              <a:rPr lang="en-US" smtClean="0"/>
              <a:t>‹#›</a:t>
            </a:fld>
            <a:endParaRPr lang="en-US"/>
          </a:p>
        </p:txBody>
      </p:sp>
    </p:spTree>
    <p:extLst>
      <p:ext uri="{BB962C8B-B14F-4D97-AF65-F5344CB8AC3E}">
        <p14:creationId xmlns:p14="http://schemas.microsoft.com/office/powerpoint/2010/main" val="3382085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D61497-B71C-4355-ACBB-6E688FA08F7D}"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A9386-73B5-4DBE-B249-42ACB50A8DA1}" type="slidenum">
              <a:rPr lang="en-US" smtClean="0"/>
              <a:t>‹#›</a:t>
            </a:fld>
            <a:endParaRPr lang="en-US"/>
          </a:p>
        </p:txBody>
      </p:sp>
    </p:spTree>
    <p:extLst>
      <p:ext uri="{BB962C8B-B14F-4D97-AF65-F5344CB8AC3E}">
        <p14:creationId xmlns:p14="http://schemas.microsoft.com/office/powerpoint/2010/main" val="50702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D61497-B71C-4355-ACBB-6E688FA08F7D}"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A9386-73B5-4DBE-B249-42ACB50A8DA1}" type="slidenum">
              <a:rPr lang="en-US" smtClean="0"/>
              <a:t>‹#›</a:t>
            </a:fld>
            <a:endParaRPr lang="en-US"/>
          </a:p>
        </p:txBody>
      </p:sp>
    </p:spTree>
    <p:extLst>
      <p:ext uri="{BB962C8B-B14F-4D97-AF65-F5344CB8AC3E}">
        <p14:creationId xmlns:p14="http://schemas.microsoft.com/office/powerpoint/2010/main" val="397863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61497-B71C-4355-ACBB-6E688FA08F7D}" type="datetimeFigureOut">
              <a:rPr lang="en-US" smtClean="0"/>
              <a:t>11/6/2017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A9386-73B5-4DBE-B249-42ACB50A8DA1}" type="slidenum">
              <a:rPr lang="en-US" smtClean="0"/>
              <a:t>‹#›</a:t>
            </a:fld>
            <a:endParaRPr lang="en-US"/>
          </a:p>
        </p:txBody>
      </p:sp>
    </p:spTree>
    <p:extLst>
      <p:ext uri="{BB962C8B-B14F-4D97-AF65-F5344CB8AC3E}">
        <p14:creationId xmlns:p14="http://schemas.microsoft.com/office/powerpoint/2010/main" val="4155056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dailymail.co.uk/news/article-4182852/Trump-s-SCOTUS-pick-founded-club-called-Fascism-Forever.html" TargetMode="External"/><Relationship Id="rId1" Type="http://schemas.openxmlformats.org/officeDocument/2006/relationships/slideLayout" Target="../slideLayouts/slideLayout2.xml"/><Relationship Id="rId4" Type="http://schemas.openxmlformats.org/officeDocument/2006/relationships/hyperlink" Target="https://www.snopes.com/neil-gorsuchs-fascism-forever-clu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factcheck.org/2015/11/bogus-meme-targets-trum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nav.wikidee.org/when-you-read-these-19-shocking-food-facts-youll-never-want-to-eat-again.html" TargetMode="External"/><Relationship Id="rId2" Type="http://schemas.openxmlformats.org/officeDocument/2006/relationships/hyperlink" Target="http://www.viralnova.com/crazy-food-facts/"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theonion.com/article/seaworld-cafe-introduces-new-5-pound-orca-burgerea-5500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200" b="1" dirty="0"/>
              <a:t>How to spot “fake news”</a:t>
            </a:r>
          </a:p>
        </p:txBody>
      </p:sp>
      <p:pic>
        <p:nvPicPr>
          <p:cNvPr id="4" name="Picture 3"/>
          <p:cNvPicPr>
            <a:picLocks noChangeAspect="1"/>
          </p:cNvPicPr>
          <p:nvPr/>
        </p:nvPicPr>
        <p:blipFill>
          <a:blip r:embed="rId2"/>
          <a:stretch>
            <a:fillRect/>
          </a:stretch>
        </p:blipFill>
        <p:spPr>
          <a:xfrm>
            <a:off x="857930" y="811802"/>
            <a:ext cx="3595630" cy="2362472"/>
          </a:xfrm>
          <a:prstGeom prst="rect">
            <a:avLst/>
          </a:prstGeom>
        </p:spPr>
      </p:pic>
      <p:pic>
        <p:nvPicPr>
          <p:cNvPr id="5" name="Picture 4"/>
          <p:cNvPicPr>
            <a:picLocks noChangeAspect="1"/>
          </p:cNvPicPr>
          <p:nvPr/>
        </p:nvPicPr>
        <p:blipFill>
          <a:blip r:embed="rId3"/>
          <a:stretch>
            <a:fillRect/>
          </a:stretch>
        </p:blipFill>
        <p:spPr>
          <a:xfrm>
            <a:off x="5633594" y="1230608"/>
            <a:ext cx="5250624" cy="1732303"/>
          </a:xfrm>
          <a:prstGeom prst="rect">
            <a:avLst/>
          </a:prstGeom>
        </p:spPr>
      </p:pic>
      <p:pic>
        <p:nvPicPr>
          <p:cNvPr id="6" name="Picture 5"/>
          <p:cNvPicPr>
            <a:picLocks noChangeAspect="1"/>
          </p:cNvPicPr>
          <p:nvPr/>
        </p:nvPicPr>
        <p:blipFill>
          <a:blip r:embed="rId4"/>
          <a:stretch>
            <a:fillRect/>
          </a:stretch>
        </p:blipFill>
        <p:spPr>
          <a:xfrm>
            <a:off x="1001213" y="4132989"/>
            <a:ext cx="4263118" cy="2241575"/>
          </a:xfrm>
          <a:prstGeom prst="rect">
            <a:avLst/>
          </a:prstGeom>
        </p:spPr>
      </p:pic>
      <p:pic>
        <p:nvPicPr>
          <p:cNvPr id="7" name="Picture 6"/>
          <p:cNvPicPr>
            <a:picLocks noChangeAspect="1"/>
          </p:cNvPicPr>
          <p:nvPr/>
        </p:nvPicPr>
        <p:blipFill>
          <a:blip r:embed="rId5"/>
          <a:stretch>
            <a:fillRect/>
          </a:stretch>
        </p:blipFill>
        <p:spPr>
          <a:xfrm>
            <a:off x="8342040" y="3602038"/>
            <a:ext cx="3417389" cy="2294889"/>
          </a:xfrm>
          <a:prstGeom prst="rect">
            <a:avLst/>
          </a:prstGeom>
        </p:spPr>
      </p:pic>
    </p:spTree>
    <p:extLst>
      <p:ext uri="{BB962C8B-B14F-4D97-AF65-F5344CB8AC3E}">
        <p14:creationId xmlns:p14="http://schemas.microsoft.com/office/powerpoint/2010/main" val="1547847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kind of news is “fake?”</a:t>
            </a:r>
          </a:p>
        </p:txBody>
      </p:sp>
      <p:sp>
        <p:nvSpPr>
          <p:cNvPr id="3" name="Content Placeholder 2"/>
          <p:cNvSpPr>
            <a:spLocks noGrp="1"/>
          </p:cNvSpPr>
          <p:nvPr>
            <p:ph sz="half" idx="2"/>
          </p:nvPr>
        </p:nvSpPr>
        <p:spPr/>
        <p:txBody>
          <a:bodyPr>
            <a:normAutofit/>
          </a:bodyPr>
          <a:lstStyle/>
          <a:p>
            <a:r>
              <a:rPr lang="en-US" dirty="0"/>
              <a:t>There are four broad categories of fake news, according to media professor Melissa Zimdars of Merrimack College.</a:t>
            </a:r>
          </a:p>
          <a:p>
            <a:pPr marL="0" indent="0">
              <a:buNone/>
            </a:pPr>
            <a:endParaRPr lang="en-US" dirty="0"/>
          </a:p>
        </p:txBody>
      </p:sp>
      <p:pic>
        <p:nvPicPr>
          <p:cNvPr id="4" name="Picture 3"/>
          <p:cNvPicPr>
            <a:picLocks noChangeAspect="1"/>
          </p:cNvPicPr>
          <p:nvPr/>
        </p:nvPicPr>
        <p:blipFill>
          <a:blip r:embed="rId2"/>
          <a:stretch>
            <a:fillRect/>
          </a:stretch>
        </p:blipFill>
        <p:spPr>
          <a:xfrm>
            <a:off x="7347857" y="114572"/>
            <a:ext cx="4389500" cy="6590347"/>
          </a:xfrm>
          <a:prstGeom prst="rect">
            <a:avLst/>
          </a:prstGeom>
        </p:spPr>
      </p:pic>
    </p:spTree>
    <p:extLst>
      <p:ext uri="{BB962C8B-B14F-4D97-AF65-F5344CB8AC3E}">
        <p14:creationId xmlns:p14="http://schemas.microsoft.com/office/powerpoint/2010/main" val="1593274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kind of news is “fake?”</a:t>
            </a:r>
          </a:p>
        </p:txBody>
      </p:sp>
      <p:sp>
        <p:nvSpPr>
          <p:cNvPr id="3" name="Content Placeholder 2"/>
          <p:cNvSpPr>
            <a:spLocks noGrp="1"/>
          </p:cNvSpPr>
          <p:nvPr>
            <p:ph idx="1"/>
          </p:nvPr>
        </p:nvSpPr>
        <p:spPr>
          <a:xfrm>
            <a:off x="838200" y="1345474"/>
            <a:ext cx="10515600" cy="4831489"/>
          </a:xfrm>
        </p:spPr>
        <p:txBody>
          <a:bodyPr>
            <a:normAutofit/>
          </a:bodyPr>
          <a:lstStyle/>
          <a:p>
            <a:r>
              <a:rPr lang="en-US" b="1" dirty="0">
                <a:effectLst/>
              </a:rPr>
              <a:t>CATEGORY 1: </a:t>
            </a:r>
            <a:r>
              <a:rPr lang="en-US" dirty="0">
                <a:effectLst/>
              </a:rPr>
              <a:t>Fake, false, or regularly misleading websites that are shared on Facebook and social media. Some of these websites may rely on “outrage” by using distorted headlines and decontextualized or dubious information in order to generate likes, shares, and profits.</a:t>
            </a:r>
          </a:p>
          <a:p>
            <a:endParaRPr lang="en-US" dirty="0"/>
          </a:p>
        </p:txBody>
      </p:sp>
      <p:sp>
        <p:nvSpPr>
          <p:cNvPr id="4" name="Rectangle 3"/>
          <p:cNvSpPr/>
          <p:nvPr/>
        </p:nvSpPr>
        <p:spPr>
          <a:xfrm>
            <a:off x="1730826" y="3281984"/>
            <a:ext cx="4228013" cy="1938992"/>
          </a:xfrm>
          <a:prstGeom prst="rect">
            <a:avLst/>
          </a:prstGeom>
        </p:spPr>
        <p:txBody>
          <a:bodyPr wrap="square">
            <a:spAutoFit/>
          </a:bodyPr>
          <a:lstStyle/>
          <a:p>
            <a:r>
              <a:rPr lang="en-US" sz="2400" u="sng" dirty="0">
                <a:effectLst/>
              </a:rPr>
              <a:t>Supreme Court News</a:t>
            </a:r>
          </a:p>
          <a:p>
            <a:r>
              <a:rPr lang="en-US" b="1" dirty="0"/>
              <a:t>Trump's Supreme Court pick Neil Gorsuch founded and led club called 'Fascism Forever' against liberal faculty at his elite all-boys DC prep school</a:t>
            </a:r>
            <a:br>
              <a:rPr lang="en-US" dirty="0"/>
            </a:br>
            <a:endParaRPr lang="en-US" sz="2400" b="1" dirty="0">
              <a:solidFill>
                <a:srgbClr val="000000"/>
              </a:solidFill>
              <a:effectLst/>
              <a:latin typeface="Aldrich"/>
            </a:endParaRPr>
          </a:p>
        </p:txBody>
      </p:sp>
      <p:pic>
        <p:nvPicPr>
          <p:cNvPr id="7" name="Picture 6">
            <a:hlinkClick r:id="rId2"/>
            <a:extLst>
              <a:ext uri="{FF2B5EF4-FFF2-40B4-BE49-F238E27FC236}">
                <a16:creationId xmlns:a16="http://schemas.microsoft.com/office/drawing/2014/main" id="{260A72D5-F9E4-4163-B291-4CAEA70C9A9B}"/>
              </a:ext>
            </a:extLst>
          </p:cNvPr>
          <p:cNvPicPr>
            <a:picLocks noChangeAspect="1"/>
          </p:cNvPicPr>
          <p:nvPr/>
        </p:nvPicPr>
        <p:blipFill>
          <a:blip r:embed="rId3"/>
          <a:stretch>
            <a:fillRect/>
          </a:stretch>
        </p:blipFill>
        <p:spPr>
          <a:xfrm>
            <a:off x="5958839" y="2929180"/>
            <a:ext cx="5147572" cy="3673098"/>
          </a:xfrm>
          <a:prstGeom prst="rect">
            <a:avLst/>
          </a:prstGeom>
        </p:spPr>
      </p:pic>
      <p:sp>
        <p:nvSpPr>
          <p:cNvPr id="9" name="TextBox 8">
            <a:extLst>
              <a:ext uri="{FF2B5EF4-FFF2-40B4-BE49-F238E27FC236}">
                <a16:creationId xmlns:a16="http://schemas.microsoft.com/office/drawing/2014/main" id="{9367AF20-CA2A-4524-A683-38E1D09F2BAC}"/>
              </a:ext>
            </a:extLst>
          </p:cNvPr>
          <p:cNvSpPr txBox="1"/>
          <p:nvPr/>
        </p:nvSpPr>
        <p:spPr>
          <a:xfrm>
            <a:off x="1623159" y="5389114"/>
            <a:ext cx="3550722" cy="369332"/>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hlinkClick r:id="rId4"/>
              </a:rPr>
              <a:t>Is this true?????</a:t>
            </a:r>
            <a:endParaRPr 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3174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kind of news is “fake?”</a:t>
            </a:r>
          </a:p>
        </p:txBody>
      </p:sp>
      <p:sp>
        <p:nvSpPr>
          <p:cNvPr id="3" name="Content Placeholder 2"/>
          <p:cNvSpPr>
            <a:spLocks noGrp="1"/>
          </p:cNvSpPr>
          <p:nvPr>
            <p:ph idx="1"/>
          </p:nvPr>
        </p:nvSpPr>
        <p:spPr>
          <a:xfrm>
            <a:off x="1021080" y="1554480"/>
            <a:ext cx="10515600" cy="4831489"/>
          </a:xfrm>
        </p:spPr>
        <p:txBody>
          <a:bodyPr>
            <a:normAutofit/>
          </a:bodyPr>
          <a:lstStyle/>
          <a:p>
            <a:r>
              <a:rPr lang="en-US" b="1" dirty="0">
                <a:effectLst/>
              </a:rPr>
              <a:t>CATEGORY 2:</a:t>
            </a:r>
            <a:r>
              <a:rPr lang="en-US" dirty="0">
                <a:effectLst/>
              </a:rPr>
              <a:t> Websites that may circulate misleading and/or potentially unreliable information</a:t>
            </a:r>
          </a:p>
          <a:p>
            <a:endParaRPr lang="en-US" dirty="0"/>
          </a:p>
        </p:txBody>
      </p:sp>
      <p:pic>
        <p:nvPicPr>
          <p:cNvPr id="4" name="Picture 3">
            <a:hlinkClick r:id="rId2"/>
          </p:cNvPr>
          <p:cNvPicPr>
            <a:picLocks noChangeAspect="1"/>
          </p:cNvPicPr>
          <p:nvPr/>
        </p:nvPicPr>
        <p:blipFill>
          <a:blip r:embed="rId3"/>
          <a:stretch>
            <a:fillRect/>
          </a:stretch>
        </p:blipFill>
        <p:spPr>
          <a:xfrm>
            <a:off x="2795393" y="2439546"/>
            <a:ext cx="7027876" cy="3946423"/>
          </a:xfrm>
          <a:prstGeom prst="rect">
            <a:avLst/>
          </a:prstGeom>
        </p:spPr>
      </p:pic>
    </p:spTree>
    <p:extLst>
      <p:ext uri="{BB962C8B-B14F-4D97-AF65-F5344CB8AC3E}">
        <p14:creationId xmlns:p14="http://schemas.microsoft.com/office/powerpoint/2010/main" val="29932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kind of news is “fake?”</a:t>
            </a:r>
          </a:p>
        </p:txBody>
      </p:sp>
      <p:sp>
        <p:nvSpPr>
          <p:cNvPr id="3" name="Content Placeholder 2"/>
          <p:cNvSpPr>
            <a:spLocks noGrp="1"/>
          </p:cNvSpPr>
          <p:nvPr>
            <p:ph sz="half" idx="1"/>
          </p:nvPr>
        </p:nvSpPr>
        <p:spPr/>
        <p:txBody>
          <a:bodyPr>
            <a:normAutofit/>
          </a:bodyPr>
          <a:lstStyle/>
          <a:p>
            <a:r>
              <a:rPr lang="en-US" b="1" dirty="0">
                <a:effectLst/>
              </a:rPr>
              <a:t>CATEGORY 3: </a:t>
            </a:r>
            <a:r>
              <a:rPr lang="en-US" dirty="0">
                <a:effectLst/>
              </a:rPr>
              <a:t>Websites which sometimes use clickbait-y headlines and social media descriptions</a:t>
            </a:r>
          </a:p>
          <a:p>
            <a:r>
              <a:rPr lang="en-US" dirty="0">
                <a:hlinkClick r:id="rId2"/>
              </a:rPr>
              <a:t>Original Story</a:t>
            </a:r>
            <a:endParaRPr lang="en-US" dirty="0"/>
          </a:p>
          <a:p>
            <a:endParaRPr lang="en-US" dirty="0"/>
          </a:p>
          <a:p>
            <a:pPr marL="0" indent="0">
              <a:buNone/>
            </a:pPr>
            <a:endParaRPr lang="en-US" dirty="0">
              <a:effectLst/>
            </a:endParaRPr>
          </a:p>
          <a:p>
            <a:endParaRPr lang="en-US" dirty="0"/>
          </a:p>
        </p:txBody>
      </p:sp>
      <p:sp>
        <p:nvSpPr>
          <p:cNvPr id="5" name="Content Placeholder 4"/>
          <p:cNvSpPr>
            <a:spLocks noGrp="1"/>
          </p:cNvSpPr>
          <p:nvPr>
            <p:ph sz="half" idx="2"/>
          </p:nvPr>
        </p:nvSpPr>
        <p:spPr/>
        <p:txBody>
          <a:bodyPr/>
          <a:lstStyle/>
          <a:p>
            <a:endParaRPr lang="en-US"/>
          </a:p>
        </p:txBody>
      </p:sp>
      <p:pic>
        <p:nvPicPr>
          <p:cNvPr id="4" name="Picture 3">
            <a:hlinkClick r:id="rId3"/>
          </p:cNvPr>
          <p:cNvPicPr>
            <a:picLocks noChangeAspect="1"/>
          </p:cNvPicPr>
          <p:nvPr/>
        </p:nvPicPr>
        <p:blipFill>
          <a:blip r:embed="rId4"/>
          <a:stretch>
            <a:fillRect/>
          </a:stretch>
        </p:blipFill>
        <p:spPr>
          <a:xfrm>
            <a:off x="5694668" y="1809840"/>
            <a:ext cx="4742555" cy="4486458"/>
          </a:xfrm>
          <a:prstGeom prst="rect">
            <a:avLst/>
          </a:prstGeom>
        </p:spPr>
      </p:pic>
    </p:spTree>
    <p:extLst>
      <p:ext uri="{BB962C8B-B14F-4D97-AF65-F5344CB8AC3E}">
        <p14:creationId xmlns:p14="http://schemas.microsoft.com/office/powerpoint/2010/main" val="226960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kind of news is “fake?”</a:t>
            </a:r>
          </a:p>
        </p:txBody>
      </p:sp>
      <p:sp>
        <p:nvSpPr>
          <p:cNvPr id="3" name="Content Placeholder 2"/>
          <p:cNvSpPr>
            <a:spLocks noGrp="1"/>
          </p:cNvSpPr>
          <p:nvPr>
            <p:ph idx="1"/>
          </p:nvPr>
        </p:nvSpPr>
        <p:spPr>
          <a:xfrm>
            <a:off x="838200" y="1345474"/>
            <a:ext cx="10515600" cy="4831489"/>
          </a:xfrm>
        </p:spPr>
        <p:txBody>
          <a:bodyPr>
            <a:normAutofit/>
          </a:bodyPr>
          <a:lstStyle/>
          <a:p>
            <a:r>
              <a:rPr lang="en-US" b="1" dirty="0">
                <a:effectLst/>
              </a:rPr>
              <a:t>CATEGORY 4:</a:t>
            </a:r>
            <a:r>
              <a:rPr lang="en-US" dirty="0">
                <a:effectLst/>
              </a:rPr>
              <a:t> Satire/comedy sites, which can offer important critical commentary on politics and society, but have the potential to be shared as actual/literal news</a:t>
            </a:r>
          </a:p>
          <a:p>
            <a:pPr marL="0" indent="0">
              <a:buNone/>
            </a:pPr>
            <a:endParaRPr lang="en-US" dirty="0"/>
          </a:p>
        </p:txBody>
      </p:sp>
      <p:sp>
        <p:nvSpPr>
          <p:cNvPr id="5" name="Rectangle 4"/>
          <p:cNvSpPr/>
          <p:nvPr/>
        </p:nvSpPr>
        <p:spPr>
          <a:xfrm>
            <a:off x="1049383" y="2671037"/>
            <a:ext cx="6096000" cy="954107"/>
          </a:xfrm>
          <a:prstGeom prst="rect">
            <a:avLst/>
          </a:prstGeom>
        </p:spPr>
        <p:txBody>
          <a:bodyPr>
            <a:spAutoFit/>
          </a:bodyPr>
          <a:lstStyle/>
          <a:p>
            <a:r>
              <a:rPr lang="en-US" sz="2800" b="1" dirty="0"/>
              <a:t>SeaWorld Café Introduces New 5-Pound Orca Burger–Eating Challenge</a:t>
            </a:r>
          </a:p>
        </p:txBody>
      </p:sp>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5738" y="3203612"/>
            <a:ext cx="4981303" cy="2803761"/>
          </a:xfrm>
          <a:prstGeom prst="rect">
            <a:avLst/>
          </a:prstGeom>
        </p:spPr>
      </p:pic>
    </p:spTree>
    <p:extLst>
      <p:ext uri="{BB962C8B-B14F-4D97-AF65-F5344CB8AC3E}">
        <p14:creationId xmlns:p14="http://schemas.microsoft.com/office/powerpoint/2010/main" val="788155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kind of news is “fake?”</a:t>
            </a:r>
          </a:p>
        </p:txBody>
      </p:sp>
      <p:sp>
        <p:nvSpPr>
          <p:cNvPr id="3" name="Content Placeholder 2"/>
          <p:cNvSpPr>
            <a:spLocks noGrp="1"/>
          </p:cNvSpPr>
          <p:nvPr>
            <p:ph idx="1"/>
          </p:nvPr>
        </p:nvSpPr>
        <p:spPr>
          <a:xfrm>
            <a:off x="838200" y="1345474"/>
            <a:ext cx="10515600" cy="4831489"/>
          </a:xfrm>
        </p:spPr>
        <p:txBody>
          <a:bodyPr>
            <a:normAutofit fontScale="92500" lnSpcReduction="10000"/>
          </a:bodyPr>
          <a:lstStyle/>
          <a:p>
            <a:r>
              <a:rPr lang="en-US" dirty="0"/>
              <a:t>There are four broad categories of fake news, according to media professor Melissa </a:t>
            </a:r>
            <a:r>
              <a:rPr lang="en-US" dirty="0" err="1"/>
              <a:t>Zimdars</a:t>
            </a:r>
            <a:r>
              <a:rPr lang="en-US" dirty="0"/>
              <a:t> of Merrimack College.</a:t>
            </a:r>
          </a:p>
          <a:p>
            <a:r>
              <a:rPr lang="en-US" b="1" dirty="0">
                <a:effectLst/>
              </a:rPr>
              <a:t>CATEGORY 1: </a:t>
            </a:r>
            <a:r>
              <a:rPr lang="en-US" dirty="0">
                <a:effectLst/>
              </a:rPr>
              <a:t>Fake, false, or regularly misleading websites that are shared on Facebook and social media. Some of these websites may rely on “outrage” by using distorted headlines and decontextualized or dubious information in order to generate likes, shares, and profits.</a:t>
            </a:r>
          </a:p>
          <a:p>
            <a:r>
              <a:rPr lang="en-US" b="1" dirty="0">
                <a:effectLst/>
              </a:rPr>
              <a:t>CATEGORY 2:</a:t>
            </a:r>
            <a:r>
              <a:rPr lang="en-US" dirty="0">
                <a:effectLst/>
              </a:rPr>
              <a:t> Websites that may circulate misleading and/or potentially unreliable information</a:t>
            </a:r>
          </a:p>
          <a:p>
            <a:r>
              <a:rPr lang="en-US" b="1" dirty="0">
                <a:effectLst/>
              </a:rPr>
              <a:t>CATEGORY 3: </a:t>
            </a:r>
            <a:r>
              <a:rPr lang="en-US" dirty="0">
                <a:effectLst/>
              </a:rPr>
              <a:t>Websites which sometimes use clickbait-y headlines and social media descriptions</a:t>
            </a:r>
          </a:p>
          <a:p>
            <a:r>
              <a:rPr lang="en-US" b="1" dirty="0">
                <a:effectLst/>
              </a:rPr>
              <a:t>CATEGORY 4:</a:t>
            </a:r>
            <a:r>
              <a:rPr lang="en-US" dirty="0">
                <a:effectLst/>
              </a:rPr>
              <a:t> Satire/comedy sites, which can offer important critical commentary on politics and society, but have the potential to be shared as actual/literal news</a:t>
            </a:r>
          </a:p>
          <a:p>
            <a:endParaRPr lang="en-US" dirty="0"/>
          </a:p>
        </p:txBody>
      </p:sp>
    </p:spTree>
    <p:extLst>
      <p:ext uri="{BB962C8B-B14F-4D97-AF65-F5344CB8AC3E}">
        <p14:creationId xmlns:p14="http://schemas.microsoft.com/office/powerpoint/2010/main" val="10114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63517" y="176205"/>
            <a:ext cx="5785605" cy="6504996"/>
          </a:xfrm>
          <a:prstGeom prst="rect">
            <a:avLst/>
          </a:prstGeom>
        </p:spPr>
      </p:pic>
      <p:pic>
        <p:nvPicPr>
          <p:cNvPr id="3" name="Picture 2"/>
          <p:cNvPicPr>
            <a:picLocks noChangeAspect="1"/>
          </p:cNvPicPr>
          <p:nvPr/>
        </p:nvPicPr>
        <p:blipFill>
          <a:blip r:embed="rId3"/>
          <a:stretch>
            <a:fillRect/>
          </a:stretch>
        </p:blipFill>
        <p:spPr>
          <a:xfrm>
            <a:off x="835420" y="-594"/>
            <a:ext cx="3859102" cy="6858594"/>
          </a:xfrm>
          <a:prstGeom prst="rect">
            <a:avLst/>
          </a:prstGeom>
        </p:spPr>
      </p:pic>
    </p:spTree>
    <p:extLst>
      <p:ext uri="{BB962C8B-B14F-4D97-AF65-F5344CB8AC3E}">
        <p14:creationId xmlns:p14="http://schemas.microsoft.com/office/powerpoint/2010/main" val="128215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57" y="325785"/>
            <a:ext cx="9705703" cy="6293964"/>
          </a:xfrm>
          <a:prstGeom prst="rect">
            <a:avLst/>
          </a:prstGeom>
        </p:spPr>
      </p:pic>
    </p:spTree>
    <p:extLst>
      <p:ext uri="{BB962C8B-B14F-4D97-AF65-F5344CB8AC3E}">
        <p14:creationId xmlns:p14="http://schemas.microsoft.com/office/powerpoint/2010/main" val="3988807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5946</TotalTime>
  <Words>352</Words>
  <Application>Microsoft Office PowerPoint</Application>
  <PresentationFormat>Widescreen</PresentationFormat>
  <Paragraphs>23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Aldrich</vt:lpstr>
      <vt:lpstr>Arial</vt:lpstr>
      <vt:lpstr>Calibri</vt:lpstr>
      <vt:lpstr>Calibri Light</vt:lpstr>
      <vt:lpstr>Times New Roman</vt:lpstr>
      <vt:lpstr>Office Theme</vt:lpstr>
      <vt:lpstr>PowerPoint Presentation</vt:lpstr>
      <vt:lpstr>What kind of news is “fake?”</vt:lpstr>
      <vt:lpstr>What kind of news is “fake?”</vt:lpstr>
      <vt:lpstr>What kind of news is “fake?”</vt:lpstr>
      <vt:lpstr>What kind of news is “fake?”</vt:lpstr>
      <vt:lpstr>What kind of news is “fake?”</vt:lpstr>
      <vt:lpstr>What kind of news is “fake?”</vt:lpstr>
      <vt:lpstr>PowerPoint Presentation</vt:lpstr>
      <vt:lpstr>PowerPoint Presentation</vt:lpstr>
    </vt:vector>
  </TitlesOfParts>
  <Company>JTHS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Jones</dc:creator>
  <cp:lastModifiedBy>David Jones</cp:lastModifiedBy>
  <cp:revision>21</cp:revision>
  <cp:lastPrinted>2017-01-13T20:55:04Z</cp:lastPrinted>
  <dcterms:created xsi:type="dcterms:W3CDTF">2017-01-10T20:18:44Z</dcterms:created>
  <dcterms:modified xsi:type="dcterms:W3CDTF">2017-11-06T13:33:00Z</dcterms:modified>
</cp:coreProperties>
</file>